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32"/>
  </p:normalViewPr>
  <p:slideViewPr>
    <p:cSldViewPr snapToGrid="0" snapToObjects="1">
      <p:cViewPr varScale="1">
        <p:scale>
          <a:sx n="115" d="100"/>
          <a:sy n="115" d="100"/>
        </p:scale>
        <p:origin x="39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4/10/2020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4/10/2020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4/10/2020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4/10/2020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4/10/2020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4/10/2020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4/10/2020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4/10/2020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4/10/2020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4/10/2020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4/10/2020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dirty="0"/>
              <a:t>4/10/2020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globalscience.ru/article/read/20323/" TargetMode="External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6A82B0-5180-0141-9FED-840EF20A85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6455" y="268014"/>
            <a:ext cx="9770548" cy="2601740"/>
          </a:xfrm>
        </p:spPr>
        <p:txBody>
          <a:bodyPr/>
          <a:lstStyle/>
          <a:p>
            <a:r>
              <a:rPr lang="ru-RU" dirty="0"/>
              <a:t>Электроэнергетика будущего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1D008A3-968D-6245-9A58-1EDFBB41C9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48606" y="4934607"/>
            <a:ext cx="9270125" cy="1114097"/>
          </a:xfrm>
        </p:spPr>
        <p:txBody>
          <a:bodyPr>
            <a:normAutofit fontScale="92500" lnSpcReduction="20000"/>
          </a:bodyPr>
          <a:lstStyle/>
          <a:p>
            <a:pPr algn="r"/>
            <a:r>
              <a:rPr lang="ru-RU" dirty="0"/>
              <a:t>Выполнил </a:t>
            </a:r>
          </a:p>
          <a:p>
            <a:pPr algn="r"/>
            <a:r>
              <a:rPr lang="ru-RU" dirty="0"/>
              <a:t>ученик 7 </a:t>
            </a:r>
            <a:r>
              <a:rPr lang="ru-RU" dirty="0" smtClean="0"/>
              <a:t>«</a:t>
            </a:r>
            <a:r>
              <a:rPr lang="ru-RU" dirty="0"/>
              <a:t>В</a:t>
            </a:r>
            <a:r>
              <a:rPr lang="ru-RU" dirty="0" smtClean="0"/>
              <a:t>» </a:t>
            </a:r>
            <a:r>
              <a:rPr lang="ru-RU" dirty="0"/>
              <a:t>класса</a:t>
            </a:r>
          </a:p>
          <a:p>
            <a:pPr algn="r"/>
            <a:r>
              <a:rPr lang="ru-RU" dirty="0"/>
              <a:t>Портнов Егор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2326A10-F3D7-7B41-840E-0812F8D06DC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</a:blip>
          <a:stretch>
            <a:fillRect/>
          </a:stretch>
        </p:blipFill>
        <p:spPr>
          <a:xfrm>
            <a:off x="716455" y="3396583"/>
            <a:ext cx="6772166" cy="3174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488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1D29E7-9A8E-5E4E-8D5E-F54EE9A8E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8732" y="344214"/>
            <a:ext cx="9061101" cy="885497"/>
          </a:xfrm>
        </p:spPr>
        <p:txBody>
          <a:bodyPr/>
          <a:lstStyle/>
          <a:p>
            <a:r>
              <a:rPr lang="ru-RU" b="1" dirty="0"/>
              <a:t>Польза от сточных вод</a:t>
            </a:r>
            <a:br>
              <a:rPr lang="ru-RU" b="1" dirty="0"/>
            </a:b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F8CD8FC-453F-844A-A68F-47E67A1C0D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775"/>
          <a:stretch/>
        </p:blipFill>
        <p:spPr>
          <a:xfrm>
            <a:off x="488732" y="1229711"/>
            <a:ext cx="7630509" cy="5295836"/>
          </a:xfrm>
          <a:prstGeom prst="rect">
            <a:avLst/>
          </a:prstGeom>
        </p:spPr>
      </p:pic>
      <p:sp>
        <p:nvSpPr>
          <p:cNvPr id="5" name="Подзаголовок 2">
            <a:extLst>
              <a:ext uri="{FF2B5EF4-FFF2-40B4-BE49-F238E27FC236}">
                <a16:creationId xmlns:a16="http://schemas.microsoft.com/office/drawing/2014/main" id="{C76CCA32-E7FA-7144-A4FA-CA8A3E515A06}"/>
              </a:ext>
            </a:extLst>
          </p:cNvPr>
          <p:cNvSpPr txBox="1">
            <a:spLocks/>
          </p:cNvSpPr>
          <p:nvPr/>
        </p:nvSpPr>
        <p:spPr>
          <a:xfrm>
            <a:off x="8296735" y="1229711"/>
            <a:ext cx="3700824" cy="529583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ru-RU" dirty="0"/>
              <a:t>Любой крупный город ежедневно сбрасывает в открытые водоемы гигантское количество </a:t>
            </a:r>
            <a:r>
              <a:rPr lang="ru-RU" dirty="0">
                <a:hlinkClick r:id="rId3"/>
              </a:rPr>
              <a:t>сточных вод</a:t>
            </a:r>
            <a:r>
              <a:rPr lang="ru-RU" dirty="0"/>
              <a:t>, загрязняющих экосистему. </a:t>
            </a:r>
          </a:p>
          <a:p>
            <a:r>
              <a:rPr lang="ru-RU" dirty="0"/>
              <a:t>Казалось бы, отравленная нечистотами вода уже никому не может пригодиться, но это не так — ученые открыли способ создавать на ее основе топливные элементы.</a:t>
            </a:r>
          </a:p>
        </p:txBody>
      </p:sp>
    </p:spTree>
    <p:extLst>
      <p:ext uri="{BB962C8B-B14F-4D97-AF65-F5344CB8AC3E}">
        <p14:creationId xmlns:p14="http://schemas.microsoft.com/office/powerpoint/2010/main" val="3377230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F1B7448-DB13-B840-91A3-283E485A80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9545" y="788275"/>
            <a:ext cx="10349059" cy="1630729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chemeClr val="tx1"/>
                </a:solidFill>
              </a:rPr>
              <a:t>Для производства электричества может использоваться почти любой тип органического отходного материала – не только сточные воды, но и отходы животноводства, а также побочные продукты производств в виноделии, пивоварении и молочной промышленности. </a:t>
            </a:r>
          </a:p>
          <a:p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01F5150-A0CB-0643-8360-D10EB432B9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7229" y="2419004"/>
            <a:ext cx="6966066" cy="3997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256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9713AF-05CB-B047-88D9-7A6474267A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   Выводы: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B2B10FC-4B3A-4245-AD8E-C619D6F08F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1686910"/>
            <a:ext cx="10247860" cy="4561489"/>
          </a:xfrm>
        </p:spPr>
        <p:txBody>
          <a:bodyPr>
            <a:normAutofit lnSpcReduction="10000"/>
          </a:bodyPr>
          <a:lstStyle/>
          <a:p>
            <a:r>
              <a:rPr lang="ru-RU" sz="3200" dirty="0"/>
              <a:t>Население земли растет ежедневно, соответственно и потребление электроэнергии увеличивается</a:t>
            </a:r>
          </a:p>
          <a:p>
            <a:pPr marL="0" indent="0">
              <a:buNone/>
            </a:pPr>
            <a:endParaRPr lang="ru-RU" sz="3200" dirty="0"/>
          </a:p>
          <a:p>
            <a:r>
              <a:rPr lang="ru-RU" sz="3200" dirty="0"/>
              <a:t>Разведанных запасов нефти и газа хватит только на несколько десятков лет</a:t>
            </a:r>
          </a:p>
          <a:p>
            <a:pPr marL="0" indent="0">
              <a:buNone/>
            </a:pPr>
            <a:endParaRPr lang="ru-RU" sz="3200" dirty="0"/>
          </a:p>
          <a:p>
            <a:r>
              <a:rPr lang="ru-RU" sz="3200" dirty="0"/>
              <a:t>За альтернативными источниками энергии будущее нашей Планеты</a:t>
            </a:r>
          </a:p>
        </p:txBody>
      </p:sp>
    </p:spTree>
    <p:extLst>
      <p:ext uri="{BB962C8B-B14F-4D97-AF65-F5344CB8AC3E}">
        <p14:creationId xmlns:p14="http://schemas.microsoft.com/office/powerpoint/2010/main" val="3474923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91AAEA-8C88-7748-BE1C-D0266F5970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Цель работы: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4BAAFCA-31CA-9C41-ADC5-733BABF72A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>
              <a:buFont typeface="Wingdings" pitchFamily="2" charset="2"/>
              <a:buChar char="v"/>
            </a:pPr>
            <a:r>
              <a:rPr lang="ru-RU" sz="3600" dirty="0"/>
              <a:t>Перечислить современные источники получения электроэнергии</a:t>
            </a:r>
          </a:p>
          <a:p>
            <a:pPr>
              <a:buFont typeface="Wingdings" pitchFamily="2" charset="2"/>
              <a:buChar char="v"/>
            </a:pPr>
            <a:r>
              <a:rPr lang="ru-RU" sz="3600" dirty="0"/>
              <a:t>Рассмотреть </a:t>
            </a:r>
            <a:r>
              <a:rPr lang="ru-RU" sz="3600" dirty="0" smtClean="0"/>
              <a:t>источники </a:t>
            </a:r>
            <a:r>
              <a:rPr lang="ru-RU" sz="3600" dirty="0"/>
              <a:t>электроэнергии будущего</a:t>
            </a:r>
          </a:p>
          <a:p>
            <a:pPr>
              <a:buFont typeface="Wingdings" pitchFamily="2" charset="2"/>
              <a:buChar char="v"/>
            </a:pPr>
            <a:r>
              <a:rPr lang="ru-RU" sz="3600" dirty="0"/>
              <a:t>Сделать выводы </a:t>
            </a:r>
            <a:r>
              <a:rPr lang="ru-RU" sz="3600" dirty="0" smtClean="0"/>
              <a:t>об использовании альтернативных </a:t>
            </a:r>
            <a:r>
              <a:rPr lang="ru-RU" sz="3600" dirty="0"/>
              <a:t>источников электроэнергии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58027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6CC8DE-3429-9140-BA7E-7EF02745A9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311" y="295063"/>
            <a:ext cx="11240814" cy="871585"/>
          </a:xfrm>
        </p:spPr>
        <p:txBody>
          <a:bodyPr/>
          <a:lstStyle/>
          <a:p>
            <a:r>
              <a:rPr lang="ru-RU" sz="3600" dirty="0"/>
              <a:t>Современные источники электроэнергии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A2DA562-1C83-1D46-9FFC-27FA9BB688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2691" y="1166648"/>
            <a:ext cx="10689295" cy="508175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2800" dirty="0"/>
              <a:t>Энергетическая проблема является одной из основных проблем человечества. </a:t>
            </a:r>
          </a:p>
          <a:p>
            <a:pPr marL="0" indent="0">
              <a:buNone/>
            </a:pPr>
            <a:r>
              <a:rPr lang="ru-RU" sz="2800" dirty="0"/>
              <a:t>Основными источниками энергии, на данный момент, являются </a:t>
            </a:r>
          </a:p>
          <a:p>
            <a:r>
              <a:rPr lang="ru-RU" sz="2800" dirty="0"/>
              <a:t>газ</a:t>
            </a:r>
          </a:p>
          <a:p>
            <a:r>
              <a:rPr lang="ru-RU" sz="2800" dirty="0"/>
              <a:t>уголь </a:t>
            </a:r>
          </a:p>
          <a:p>
            <a:r>
              <a:rPr lang="ru-RU" sz="2800" dirty="0"/>
              <a:t>нефть</a:t>
            </a:r>
          </a:p>
          <a:p>
            <a:pPr marL="0" indent="0">
              <a:buNone/>
            </a:pPr>
            <a:r>
              <a:rPr lang="ru-RU" sz="2800" dirty="0"/>
              <a:t>По прогнозным данным запасов нефти хватит на 40 лет, угля на 395 лет и газа на 60 лет. </a:t>
            </a:r>
          </a:p>
          <a:p>
            <a:pPr marL="0" indent="0">
              <a:buNone/>
            </a:pPr>
            <a:r>
              <a:rPr lang="ru-RU" sz="2800" dirty="0"/>
              <a:t>Мировая система энергетики подвергается гигантским проблемам.</a:t>
            </a:r>
          </a:p>
        </p:txBody>
      </p:sp>
    </p:spTree>
    <p:extLst>
      <p:ext uri="{BB962C8B-B14F-4D97-AF65-F5344CB8AC3E}">
        <p14:creationId xmlns:p14="http://schemas.microsoft.com/office/powerpoint/2010/main" val="2496239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C8F844FC-0C9A-2144-966C-19482CAAEC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7"/>
            <a:ext cx="11099199" cy="5979613"/>
          </a:xfrm>
        </p:spPr>
        <p:txBody>
          <a:bodyPr/>
          <a:lstStyle/>
          <a:p>
            <a:r>
              <a:rPr lang="ru-RU" sz="3200" dirty="0"/>
              <a:t>Для решения проблемы ограниченности ископаемых видов топлива исследователи во всем мире работают над созданием и внедрением в эксплуатацию альтернативных источников энергии. </a:t>
            </a:r>
            <a:br>
              <a:rPr lang="ru-RU" sz="3200" dirty="0"/>
            </a:br>
            <a:r>
              <a:rPr lang="ru-RU" sz="3200" dirty="0"/>
              <a:t/>
            </a:r>
            <a:br>
              <a:rPr lang="ru-RU" sz="3200" dirty="0"/>
            </a:br>
            <a:r>
              <a:rPr lang="ru-RU" sz="3200" dirty="0"/>
              <a:t>На смену газу и нефти может прийти энергия от водорослей, вулканов и человеческих шагов. </a:t>
            </a:r>
            <a:br>
              <a:rPr lang="ru-RU" sz="3200" dirty="0"/>
            </a:br>
            <a:r>
              <a:rPr lang="ru-RU" sz="3200" dirty="0"/>
              <a:t/>
            </a:r>
            <a:br>
              <a:rPr lang="ru-RU" sz="3200" dirty="0"/>
            </a:br>
            <a:r>
              <a:rPr lang="ru-RU" sz="3200" dirty="0"/>
              <a:t>Рассмотрим самые интересные альтернативные источники электроэнергии.</a:t>
            </a:r>
          </a:p>
        </p:txBody>
      </p:sp>
    </p:spTree>
    <p:extLst>
      <p:ext uri="{BB962C8B-B14F-4D97-AF65-F5344CB8AC3E}">
        <p14:creationId xmlns:p14="http://schemas.microsoft.com/office/powerpoint/2010/main" val="4000184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E9E28A-CA4B-3C4E-B940-91A05B6597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793" y="407275"/>
            <a:ext cx="11225048" cy="995855"/>
          </a:xfrm>
        </p:spPr>
        <p:txBody>
          <a:bodyPr/>
          <a:lstStyle/>
          <a:p>
            <a:r>
              <a:rPr lang="ru-RU" sz="4000" b="1" dirty="0"/>
              <a:t>Шаги по «умной» тротуарной плитке</a:t>
            </a:r>
            <a:r>
              <a:rPr lang="ru-RU" sz="4400" b="1" dirty="0"/>
              <a:t/>
            </a:r>
            <a:br>
              <a:rPr lang="ru-RU" sz="4400" b="1" dirty="0"/>
            </a:br>
            <a:endParaRPr lang="ru-RU" sz="4400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335A7E6F-31D4-9B42-B80C-3A4DF27867EE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7598980" y="2443656"/>
            <a:ext cx="4288220" cy="2569779"/>
          </a:xfrm>
        </p:spPr>
      </p:pic>
      <p:sp>
        <p:nvSpPr>
          <p:cNvPr id="9" name="Текст 5">
            <a:extLst>
              <a:ext uri="{FF2B5EF4-FFF2-40B4-BE49-F238E27FC236}">
                <a16:creationId xmlns:a16="http://schemas.microsoft.com/office/drawing/2014/main" id="{246DBF72-88C5-FF48-8D00-381B4100BA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58781" y="1765737"/>
            <a:ext cx="6729840" cy="4855779"/>
          </a:xfrm>
        </p:spPr>
        <p:txBody>
          <a:bodyPr>
            <a:normAutofit fontScale="92500" lnSpcReduction="20000"/>
          </a:bodyPr>
          <a:lstStyle/>
          <a:p>
            <a:pPr algn="just">
              <a:spcBef>
                <a:spcPts val="0"/>
              </a:spcBef>
            </a:pPr>
            <a:r>
              <a:rPr lang="ru-RU" sz="2000" dirty="0"/>
              <a:t>На любую точку одной из оживленных улиц приходится до 50000 шагов в день.</a:t>
            </a:r>
          </a:p>
          <a:p>
            <a:pPr algn="just"/>
            <a:r>
              <a:rPr lang="ru-RU" sz="2000" dirty="0"/>
              <a:t>Инженер Лоуренс  </a:t>
            </a:r>
            <a:r>
              <a:rPr lang="ru-RU" sz="2000" dirty="0" err="1"/>
              <a:t>Кемболл</a:t>
            </a:r>
            <a:r>
              <a:rPr lang="ru-RU" sz="2000" dirty="0"/>
              <a:t>-Кук  создал тротуарную плитку, генерирующую электроэнергию из кинетической энергии гуляющих пешеходов.</a:t>
            </a:r>
          </a:p>
          <a:p>
            <a:pPr algn="just"/>
            <a:endParaRPr lang="ru-RU" sz="2000" dirty="0"/>
          </a:p>
          <a:p>
            <a:pPr algn="just"/>
            <a:r>
              <a:rPr lang="ru-RU" sz="2000" dirty="0"/>
              <a:t>Устройство в инновационной плитке сделано из гибкого водонепроницаемого материала, который при нажатии прогибается примерно на пять миллиметров. Это, в свою очередь, создаёт энергию, которую механизм преобразует в электричество. Накопленные ватты либо сохраняются в литиевом полимерном аккумуляторе, либо сразу идут на освещение автобусных остановок, витрин магазинов и вывесок.</a:t>
            </a:r>
          </a:p>
          <a:p>
            <a:endParaRPr lang="ru-RU" sz="1600" dirty="0"/>
          </a:p>
          <a:p>
            <a:r>
              <a:rPr lang="ru-RU" sz="16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67341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5">
            <a:extLst>
              <a:ext uri="{FF2B5EF4-FFF2-40B4-BE49-F238E27FC236}">
                <a16:creationId xmlns:a16="http://schemas.microsoft.com/office/drawing/2014/main" id="{310B2CD8-72DE-1E44-AD22-5EA80BA4D7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55208" y="520261"/>
            <a:ext cx="9786972" cy="1639615"/>
          </a:xfrm>
        </p:spPr>
        <p:txBody>
          <a:bodyPr>
            <a:normAutofit fontScale="92500" lnSpcReduction="10000"/>
          </a:bodyPr>
          <a:lstStyle/>
          <a:p>
            <a:pPr>
              <a:spcBef>
                <a:spcPts val="0"/>
              </a:spcBef>
            </a:pPr>
            <a:endParaRPr lang="ru-RU" sz="2000" dirty="0"/>
          </a:p>
          <a:p>
            <a:r>
              <a:rPr lang="ru-RU" sz="2000" dirty="0"/>
              <a:t>Во время проведения летней Олимпиады в Лондоне в 2012 году плитку установили на многих туристических улицах. За две недели удалось получить 20 миллионов джоулей энергии. Этого с избытком хватило для работы уличного освещения британской столицы.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6430F90-AB56-7D4A-A012-C091B55F3B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8587" y="2301765"/>
            <a:ext cx="8807011" cy="4099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770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06E209-B6A2-5140-BF99-5DDCE7A083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989" y="391510"/>
            <a:ext cx="10669184" cy="964324"/>
          </a:xfrm>
        </p:spPr>
        <p:txBody>
          <a:bodyPr/>
          <a:lstStyle/>
          <a:p>
            <a:r>
              <a:rPr lang="ru-RU" b="1" dirty="0"/>
              <a:t>Больше, чем просто футбол</a:t>
            </a:r>
            <a:br>
              <a:rPr lang="ru-RU" b="1" dirty="0"/>
            </a:br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8DA006D-6BE7-CE4D-A28B-18EE498EFD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19807" y="1355834"/>
            <a:ext cx="10704786" cy="2383658"/>
          </a:xfrm>
        </p:spPr>
        <p:txBody>
          <a:bodyPr>
            <a:normAutofit/>
          </a:bodyPr>
          <a:lstStyle/>
          <a:p>
            <a:r>
              <a:rPr lang="ru-RU" sz="2000" dirty="0"/>
              <a:t>Разработанный группой выпускников Гарварда, основателей компании </a:t>
            </a:r>
            <a:r>
              <a:rPr lang="en" sz="2000" dirty="0"/>
              <a:t>Uncharted Play, </a:t>
            </a:r>
            <a:r>
              <a:rPr lang="ru-RU" sz="2000" dirty="0"/>
              <a:t>мяч </a:t>
            </a:r>
            <a:r>
              <a:rPr lang="en" sz="2000" dirty="0" err="1"/>
              <a:t>Soccket</a:t>
            </a:r>
            <a:r>
              <a:rPr lang="en" sz="2000" dirty="0"/>
              <a:t> </a:t>
            </a:r>
            <a:r>
              <a:rPr lang="ru-RU" sz="2000" dirty="0"/>
              <a:t>может за полчаса игры в футбол сгенерировать электроэнергию, которой будет достаточно, чтобы несколько часов подпитывать </a:t>
            </a:r>
            <a:r>
              <a:rPr lang="en" sz="2000" dirty="0"/>
              <a:t>LED-</a:t>
            </a:r>
            <a:r>
              <a:rPr lang="ru-RU" sz="2000" dirty="0"/>
              <a:t>лампу. </a:t>
            </a:r>
            <a:r>
              <a:rPr lang="en" sz="2000" dirty="0" err="1"/>
              <a:t>Soccket</a:t>
            </a:r>
            <a:r>
              <a:rPr lang="en" sz="2000" dirty="0"/>
              <a:t> </a:t>
            </a:r>
            <a:r>
              <a:rPr lang="ru-RU" sz="2000" dirty="0"/>
              <a:t>называют экологически чистой альтернативой небезопасным источникам энергии, которые нередко используются жителями малоразвитых стран.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347592A-3F6C-9D47-99DE-843CD8571A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7088" y="3829157"/>
            <a:ext cx="4627050" cy="2366391"/>
          </a:xfrm>
          <a:prstGeom prst="rect">
            <a:avLst/>
          </a:prstGeom>
        </p:spPr>
      </p:pic>
      <p:sp>
        <p:nvSpPr>
          <p:cNvPr id="5" name="Текст 2">
            <a:extLst>
              <a:ext uri="{FF2B5EF4-FFF2-40B4-BE49-F238E27FC236}">
                <a16:creationId xmlns:a16="http://schemas.microsoft.com/office/drawing/2014/main" id="{8388E17C-4E8C-8F4C-A42F-18198F66E415}"/>
              </a:ext>
            </a:extLst>
          </p:cNvPr>
          <p:cNvSpPr txBox="1">
            <a:spLocks/>
          </p:cNvSpPr>
          <p:nvPr/>
        </p:nvSpPr>
        <p:spPr>
          <a:xfrm>
            <a:off x="819807" y="3511986"/>
            <a:ext cx="6377281" cy="30007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9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9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9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9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9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9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ru-RU" dirty="0"/>
              <a:t>Принцип аккумулирования энергии мячом </a:t>
            </a:r>
            <a:r>
              <a:rPr lang="en" dirty="0" err="1"/>
              <a:t>Soccket</a:t>
            </a:r>
            <a:r>
              <a:rPr lang="en" dirty="0"/>
              <a:t> </a:t>
            </a:r>
            <a:r>
              <a:rPr lang="ru-RU" dirty="0"/>
              <a:t>довольно прост: кинетическая энергия, образуемая от удара по мячу, передается крошечному механизму, похожему на маятник, который приводит в движение генератор. </a:t>
            </a:r>
          </a:p>
          <a:p>
            <a:r>
              <a:rPr lang="ru-RU" dirty="0"/>
              <a:t>Генератор производит электроэнергию, которая накапливается в аккумуляторе. Сохраненная энергия может быть использована для питания любого небольшого электроприбора.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4244408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1818AC-6DBF-E743-B16D-E34CA6900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7299" y="344213"/>
            <a:ext cx="8825659" cy="1074683"/>
          </a:xfrm>
        </p:spPr>
        <p:txBody>
          <a:bodyPr/>
          <a:lstStyle/>
          <a:p>
            <a:r>
              <a:rPr lang="ru-RU" b="1" dirty="0"/>
              <a:t>Скрытая энергия вулканов</a:t>
            </a:r>
            <a:br>
              <a:rPr lang="ru-RU" b="1" dirty="0"/>
            </a:br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2F5E44A-E4B1-834D-91C7-C009DD0A51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07572" y="1229710"/>
            <a:ext cx="6353504" cy="3218793"/>
          </a:xfrm>
        </p:spPr>
        <p:txBody>
          <a:bodyPr/>
          <a:lstStyle/>
          <a:p>
            <a:r>
              <a:rPr lang="ru-RU" dirty="0"/>
              <a:t>В последнее время, благодаря исследованиям геологов и геофизиков, использование геотермальной энергии все больше привлекает внимание инженеров во всем мире.</a:t>
            </a:r>
          </a:p>
          <a:p>
            <a:r>
              <a:rPr lang="ru-RU" dirty="0"/>
              <a:t> Вулкан — это эквивалент нескольких миллионов солнечных батарей или, в среднем, примерно 500 ветровых турбин. Общий же неиспользованный ресурс специалисты оценивают в 10 ГВт.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33521CA-7F02-0342-B355-1D2340682E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7299" y="1418896"/>
            <a:ext cx="4193628" cy="209681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DD9E2A1-51B6-FB46-B45E-3E1A884993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8884" y="4228076"/>
            <a:ext cx="3594537" cy="2372230"/>
          </a:xfrm>
          <a:prstGeom prst="rect">
            <a:avLst/>
          </a:prstGeom>
        </p:spPr>
      </p:pic>
      <p:sp>
        <p:nvSpPr>
          <p:cNvPr id="6" name="Текст 2">
            <a:extLst>
              <a:ext uri="{FF2B5EF4-FFF2-40B4-BE49-F238E27FC236}">
                <a16:creationId xmlns:a16="http://schemas.microsoft.com/office/drawing/2014/main" id="{33FBDA93-BE29-3040-A9CC-A4AA6EA74A08}"/>
              </a:ext>
            </a:extLst>
          </p:cNvPr>
          <p:cNvSpPr txBox="1">
            <a:spLocks/>
          </p:cNvSpPr>
          <p:nvPr/>
        </p:nvSpPr>
        <p:spPr>
          <a:xfrm>
            <a:off x="830315" y="3578772"/>
            <a:ext cx="7020913" cy="32187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9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9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9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9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9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9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ru-RU" dirty="0"/>
              <a:t>Принцип работы такой - соленая вода закачивается глубоко в горные породы, температура которых благодаря распаду имеющихся в коре планеты радиоактивных элементов и самой горячей мантии Земли очень высока. При нагреве вода превращается в пар, который подается в турбину, вырабатывающую электроэнергию.</a:t>
            </a:r>
          </a:p>
        </p:txBody>
      </p:sp>
    </p:spTree>
    <p:extLst>
      <p:ext uri="{BB962C8B-B14F-4D97-AF65-F5344CB8AC3E}">
        <p14:creationId xmlns:p14="http://schemas.microsoft.com/office/powerpoint/2010/main" val="1333996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984752-A951-A248-BABA-EBC204734C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027" y="328448"/>
            <a:ext cx="10373709" cy="885497"/>
          </a:xfrm>
        </p:spPr>
        <p:txBody>
          <a:bodyPr/>
          <a:lstStyle/>
          <a:p>
            <a:r>
              <a:rPr lang="ru-RU" b="1" dirty="0"/>
              <a:t>Энергия из тепла человека</a:t>
            </a:r>
            <a:br>
              <a:rPr lang="ru-RU" b="1" dirty="0"/>
            </a:br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BAECB51-0714-404A-B931-660F9E8601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94139" y="1334156"/>
            <a:ext cx="7579708" cy="5523843"/>
          </a:xfrm>
        </p:spPr>
        <p:txBody>
          <a:bodyPr>
            <a:normAutofit/>
          </a:bodyPr>
          <a:lstStyle/>
          <a:p>
            <a:r>
              <a:rPr lang="ru-RU" sz="2000" dirty="0" smtClean="0"/>
              <a:t>Принцип</a:t>
            </a:r>
            <a:r>
              <a:rPr lang="ru-RU" sz="2000" dirty="0"/>
              <a:t> </a:t>
            </a:r>
            <a:r>
              <a:rPr lang="ru-RU" sz="2000" dirty="0" smtClean="0"/>
              <a:t>термоэлектрических </a:t>
            </a:r>
            <a:r>
              <a:rPr lang="ru-RU" sz="2000" dirty="0"/>
              <a:t>генераторов,</a:t>
            </a:r>
            <a:r>
              <a:rPr lang="ru-RU" sz="2000" u="sng" dirty="0"/>
              <a:t> </a:t>
            </a:r>
            <a:r>
              <a:rPr lang="ru-RU" sz="2000" dirty="0"/>
              <a:t>работающих на разнице температур, известен давно. Но лишь несколько лет назад технологии стали позволять использовать в качестве источника энергии тепло человеческого тела. Группа исследователей из Корейского ведущего научно-технического института (</a:t>
            </a:r>
            <a:r>
              <a:rPr lang="en" sz="2000" dirty="0"/>
              <a:t>KAIST) </a:t>
            </a:r>
            <a:r>
              <a:rPr lang="ru-RU" sz="2000" dirty="0"/>
              <a:t>разработала генератор, встроенный в гибкую стеклянную пластинку.</a:t>
            </a:r>
          </a:p>
          <a:p>
            <a:endParaRPr lang="ru-RU" sz="2000" dirty="0"/>
          </a:p>
          <a:p>
            <a:r>
              <a:rPr lang="ru-RU" sz="2000" dirty="0"/>
              <a:t>Такой гаджет позволит фитнес-браслетам подзаряжаться от тепла человеческой руки — например, в процессе бега, когда тело сильно нагревается и контрастирует с температурой окружающей среды. Корейский генератор размером 10 на 10 сантиметров может производить около 40 </a:t>
            </a:r>
            <a:r>
              <a:rPr lang="ru-RU" sz="2000" dirty="0" err="1"/>
              <a:t>милливат</a:t>
            </a:r>
            <a:r>
              <a:rPr lang="ru-RU" sz="2000" dirty="0"/>
              <a:t> энергии при температуре кожи в 31 градус Цельсия.</a:t>
            </a: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42B9257-FAF8-FC49-92C5-8B1A99D0AA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3835" y="1334157"/>
            <a:ext cx="3499944" cy="262495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8B2F495-0A59-5748-AE32-2CF03313C9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3847" y="4388944"/>
            <a:ext cx="3739932" cy="1869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710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Ион</Template>
  <TotalTime>132</TotalTime>
  <Words>500</Words>
  <Application>Microsoft Office PowerPoint</Application>
  <PresentationFormat>Широкоэкранный</PresentationFormat>
  <Paragraphs>48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7" baseType="lpstr">
      <vt:lpstr>Arial</vt:lpstr>
      <vt:lpstr>Century Gothic</vt:lpstr>
      <vt:lpstr>Wingdings</vt:lpstr>
      <vt:lpstr>Wingdings 3</vt:lpstr>
      <vt:lpstr>Ион</vt:lpstr>
      <vt:lpstr>Электроэнергетика будущего</vt:lpstr>
      <vt:lpstr>Цель работы:</vt:lpstr>
      <vt:lpstr>Современные источники электроэнергии</vt:lpstr>
      <vt:lpstr>Для решения проблемы ограниченности ископаемых видов топлива исследователи во всем мире работают над созданием и внедрением в эксплуатацию альтернативных источников энергии.   На смену газу и нефти может прийти энергия от водорослей, вулканов и человеческих шагов.   Рассмотрим самые интересные альтернативные источники электроэнергии.</vt:lpstr>
      <vt:lpstr>Шаги по «умной» тротуарной плитке </vt:lpstr>
      <vt:lpstr>Презентация PowerPoint</vt:lpstr>
      <vt:lpstr>Больше, чем просто футбол </vt:lpstr>
      <vt:lpstr>Скрытая энергия вулканов </vt:lpstr>
      <vt:lpstr>Энергия из тепла человека </vt:lpstr>
      <vt:lpstr>Польза от сточных вод </vt:lpstr>
      <vt:lpstr>Презентация PowerPoint</vt:lpstr>
      <vt:lpstr>   Выводы: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Электроэнергетика будущего</dc:title>
  <dc:creator>Пользователь Microsoft Office</dc:creator>
  <cp:lastModifiedBy>User</cp:lastModifiedBy>
  <cp:revision>12</cp:revision>
  <dcterms:created xsi:type="dcterms:W3CDTF">2020-04-10T09:50:38Z</dcterms:created>
  <dcterms:modified xsi:type="dcterms:W3CDTF">2020-04-10T16:45:05Z</dcterms:modified>
</cp:coreProperties>
</file>